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15"/>
  </p:notesMasterIdLst>
  <p:handoutMasterIdLst>
    <p:handoutMasterId r:id="rId16"/>
  </p:handoutMasterIdLst>
  <p:sldIdLst>
    <p:sldId id="608" r:id="rId2"/>
    <p:sldId id="618" r:id="rId3"/>
    <p:sldId id="621" r:id="rId4"/>
    <p:sldId id="611" r:id="rId5"/>
    <p:sldId id="640" r:id="rId6"/>
    <p:sldId id="633" r:id="rId7"/>
    <p:sldId id="622" r:id="rId8"/>
    <p:sldId id="639" r:id="rId9"/>
    <p:sldId id="623" r:id="rId10"/>
    <p:sldId id="635" r:id="rId11"/>
    <p:sldId id="638" r:id="rId12"/>
    <p:sldId id="636" r:id="rId13"/>
    <p:sldId id="637" r:id="rId1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7068719-A6B7-42FC-81E8-ED4A50F7BEB2}">
          <p14:sldIdLst>
            <p14:sldId id="608"/>
            <p14:sldId id="618"/>
            <p14:sldId id="621"/>
            <p14:sldId id="611"/>
            <p14:sldId id="640"/>
            <p14:sldId id="633"/>
            <p14:sldId id="622"/>
            <p14:sldId id="639"/>
            <p14:sldId id="623"/>
            <p14:sldId id="635"/>
            <p14:sldId id="638"/>
            <p14:sldId id="636"/>
            <p14:sldId id="63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DCD"/>
    <a:srgbClr val="0000FF"/>
    <a:srgbClr val="41719C"/>
    <a:srgbClr val="F9949E"/>
    <a:srgbClr val="ED7D31"/>
    <a:srgbClr val="56CBF5"/>
    <a:srgbClr val="5B9BD5"/>
    <a:srgbClr val="FAA419"/>
    <a:srgbClr val="6C5236"/>
    <a:srgbClr val="262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/>
    <p:restoredTop sz="94424" autoAdjust="0"/>
  </p:normalViewPr>
  <p:slideViewPr>
    <p:cSldViewPr>
      <p:cViewPr>
        <p:scale>
          <a:sx n="98" d="100"/>
          <a:sy n="98" d="100"/>
        </p:scale>
        <p:origin x="-773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529" cy="49696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085" y="0"/>
            <a:ext cx="2950529" cy="49696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r">
              <a:defRPr sz="1200"/>
            </a:lvl1pPr>
          </a:lstStyle>
          <a:p>
            <a:fld id="{14059A2E-11AE-4CAA-926D-E34434844B21}" type="datetimeFigureOut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40778"/>
            <a:ext cx="2950529" cy="496968"/>
          </a:xfrm>
          <a:prstGeom prst="rect">
            <a:avLst/>
          </a:prstGeom>
        </p:spPr>
        <p:txBody>
          <a:bodyPr vert="horz" lIns="91521" tIns="45761" rIns="91521" bIns="4576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085" y="9440778"/>
            <a:ext cx="2950529" cy="496968"/>
          </a:xfrm>
          <a:prstGeom prst="rect">
            <a:avLst/>
          </a:prstGeom>
        </p:spPr>
        <p:txBody>
          <a:bodyPr vert="horz" lIns="91521" tIns="45761" rIns="91521" bIns="45761" rtlCol="0" anchor="b"/>
          <a:lstStyle>
            <a:lvl1pPr algn="r">
              <a:defRPr sz="1200"/>
            </a:lvl1pPr>
          </a:lstStyle>
          <a:p>
            <a:fld id="{446E96B2-5557-4796-9246-79955F900F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17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50529" cy="497444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085" y="5"/>
            <a:ext cx="2950529" cy="497444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r">
              <a:defRPr sz="1200"/>
            </a:lvl1pPr>
          </a:lstStyle>
          <a:p>
            <a:fld id="{16331713-A736-4BFE-8272-883FC923D18D}" type="datetimeFigureOut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1" tIns="45761" rIns="91521" bIns="4576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404" y="4721749"/>
            <a:ext cx="5446396" cy="4472225"/>
          </a:xfrm>
          <a:prstGeom prst="rect">
            <a:avLst/>
          </a:prstGeom>
        </p:spPr>
        <p:txBody>
          <a:bodyPr vert="horz" lIns="91521" tIns="45761" rIns="91521" bIns="4576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0310"/>
            <a:ext cx="2950529" cy="497444"/>
          </a:xfrm>
          <a:prstGeom prst="rect">
            <a:avLst/>
          </a:prstGeom>
        </p:spPr>
        <p:txBody>
          <a:bodyPr vert="horz" lIns="91521" tIns="45761" rIns="91521" bIns="4576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085" y="9440310"/>
            <a:ext cx="2950529" cy="497444"/>
          </a:xfrm>
          <a:prstGeom prst="rect">
            <a:avLst/>
          </a:prstGeom>
        </p:spPr>
        <p:txBody>
          <a:bodyPr vert="horz" lIns="91521" tIns="45761" rIns="91521" bIns="45761" rtlCol="0" anchor="b"/>
          <a:lstStyle>
            <a:lvl1pPr algn="r">
              <a:defRPr sz="1200"/>
            </a:lvl1pPr>
          </a:lstStyle>
          <a:p>
            <a:fld id="{A15E8CBC-E05B-40F6-BC00-BE2E30CBA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924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433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59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30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038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98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18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32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15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03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87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27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5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E8CBC-E05B-40F6-BC00-BE2E30CBAE1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72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EFFE8-7E05-431E-9A1B-2E9101668BDA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DFFEC-3926-4929-BD3E-B800D5717A6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51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3B8CA-6DB3-4132-9F4D-88A54B2857F4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8B86D-5033-432F-A8EE-30734B3DE07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39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26F73-CADD-4F10-8955-94B69237704B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66AB-D72A-456A-A5EE-B7CE34FF23E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1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C4DB6-0B31-405C-84EB-211CDBE00B9B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A796-5B8F-4A1D-A652-1B17CC1C11C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01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7D19B-05C8-4E40-93AC-07E941505CD0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1C71E-5892-4842-AE3C-CABC329F22D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CAD4D-F69A-49AD-9CCF-D8D9306086E9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0E27B-EE42-4A4F-9860-C32ADABD201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84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56A12-6B2F-4339-86FF-2B4391E28A3A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607B0-FDE8-4BF5-A326-B76F1E1A62B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27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B0B36A-F4C5-4173-A9EC-A5052AB78D71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31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0AB09-C13D-48DD-843A-3C943FAF132E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FD42B-7030-47A9-9B65-FC5A4A36C7C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64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B448E-D4B8-4882-B3EE-B260D5D03EDB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71BEE-28DE-4B81-A773-C03B900FB8F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43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0095B-1750-4BA8-8697-6AD8357ACD81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EB01-9C54-41D4-8285-566FFA2A4A2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59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64"/>
          <a:stretch/>
        </p:blipFill>
        <p:spPr>
          <a:xfrm>
            <a:off x="0" y="889000"/>
            <a:ext cx="9140196" cy="5969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453E0-47F5-4ED1-917A-89E654A2EC39}" type="datetime1">
              <a:rPr lang="zh-TW" altLang="en-US" smtClean="0"/>
              <a:t>2017/4/27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06654-7386-4AE4-8280-2423E770425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圖片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3963"/>
            <a:ext cx="915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809625"/>
            <a:ext cx="9144000" cy="793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7000">
                <a:srgbClr val="FFFF00"/>
              </a:gs>
              <a:gs pos="77000">
                <a:srgbClr val="CCCC00"/>
              </a:gs>
              <a:gs pos="100000">
                <a:srgbClr val="CCC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7083;&#24819;&#26360;final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506349" y="2841600"/>
            <a:ext cx="813130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新型態產學研鏈結計畫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構想書徵案說明會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D14D-75EE-42BF-B8C9-36FE4AF5066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0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249782" y="2420888"/>
            <a:ext cx="6644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pres?slideindex=1&amp;slidetitle="/>
              </a:rPr>
              <a:t>計畫構想書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pres?slideindex=1&amp;slidetitle="/>
              </a:rPr>
              <a:t>template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39903" y="4464146"/>
            <a:ext cx="506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構想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書務必請創投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看過後再送出**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19191" y="3686984"/>
            <a:ext cx="4746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構想書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截止日為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0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計畫平台操作說明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11560" y="980728"/>
            <a:ext cx="2416768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平台網址</a:t>
            </a:r>
            <a:endParaRPr lang="zh-TW" altLang="en-US" sz="20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6776" y="1484784"/>
            <a:ext cx="8105400" cy="821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http://t-connectinghub.com/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16776" y="2363568"/>
            <a:ext cx="2416768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操作步驟</a:t>
            </a:r>
            <a:endParaRPr lang="zh-TW" altLang="en-US" sz="20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6776" y="2867623"/>
            <a:ext cx="8105400" cy="34887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點選「註冊」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輸入相關資料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確認送出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管理員進行身份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將帳號密碼寄至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主持人信箱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預計一個工作日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帳密後即可「登入」，進行資料建檔及檔案上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傳，資料須「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確認送出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」後才會產生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審議編號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**計畫送件截止日為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以各校函文發文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algn="just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提早作業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以利學校發文，屆時亦將關閉系統。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**同一價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創計畫團隊僅提供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組帳密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協調統一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窗口申請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961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363431" y="2967335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報告完畢，敬請指教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59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496369" y="2996952"/>
            <a:ext cx="22317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1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7094"/>
            <a:ext cx="7886700" cy="831626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086050" y="1081595"/>
            <a:ext cx="5400600" cy="5101881"/>
            <a:chOff x="2287546" y="1135431"/>
            <a:chExt cx="3805622" cy="5128561"/>
          </a:xfrm>
        </p:grpSpPr>
        <p:sp>
          <p:nvSpPr>
            <p:cNvPr id="7" name="手繪多邊形 6"/>
            <p:cNvSpPr/>
            <p:nvPr/>
          </p:nvSpPr>
          <p:spPr>
            <a:xfrm>
              <a:off x="2287546" y="1135431"/>
              <a:ext cx="3805622" cy="501840"/>
            </a:xfrm>
            <a:custGeom>
              <a:avLst/>
              <a:gdLst>
                <a:gd name="connsiteX0" fmla="*/ 0 w 3805622"/>
                <a:gd name="connsiteY0" fmla="*/ 83642 h 501840"/>
                <a:gd name="connsiteX1" fmla="*/ 83642 w 3805622"/>
                <a:gd name="connsiteY1" fmla="*/ 0 h 501840"/>
                <a:gd name="connsiteX2" fmla="*/ 3721980 w 3805622"/>
                <a:gd name="connsiteY2" fmla="*/ 0 h 501840"/>
                <a:gd name="connsiteX3" fmla="*/ 3805622 w 3805622"/>
                <a:gd name="connsiteY3" fmla="*/ 83642 h 501840"/>
                <a:gd name="connsiteX4" fmla="*/ 3805622 w 3805622"/>
                <a:gd name="connsiteY4" fmla="*/ 418198 h 501840"/>
                <a:gd name="connsiteX5" fmla="*/ 3721980 w 3805622"/>
                <a:gd name="connsiteY5" fmla="*/ 501840 h 501840"/>
                <a:gd name="connsiteX6" fmla="*/ 83642 w 3805622"/>
                <a:gd name="connsiteY6" fmla="*/ 501840 h 501840"/>
                <a:gd name="connsiteX7" fmla="*/ 0 w 3805622"/>
                <a:gd name="connsiteY7" fmla="*/ 418198 h 501840"/>
                <a:gd name="connsiteX8" fmla="*/ 0 w 3805622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622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3721980" y="0"/>
                  </a:lnTo>
                  <a:cubicBezTo>
                    <a:pt x="3768174" y="0"/>
                    <a:pt x="3805622" y="37448"/>
                    <a:pt x="3805622" y="83642"/>
                  </a:cubicBezTo>
                  <a:lnTo>
                    <a:pt x="3805622" y="418198"/>
                  </a:lnTo>
                  <a:cubicBezTo>
                    <a:pt x="3805622" y="464392"/>
                    <a:pt x="3768174" y="501840"/>
                    <a:pt x="3721980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341" tIns="24498" rIns="168341" bIns="2449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背景說明</a:t>
              </a:r>
              <a:endPara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2287546" y="1906551"/>
              <a:ext cx="3805622" cy="501840"/>
            </a:xfrm>
            <a:custGeom>
              <a:avLst/>
              <a:gdLst>
                <a:gd name="connsiteX0" fmla="*/ 0 w 3805622"/>
                <a:gd name="connsiteY0" fmla="*/ 83642 h 501840"/>
                <a:gd name="connsiteX1" fmla="*/ 83642 w 3805622"/>
                <a:gd name="connsiteY1" fmla="*/ 0 h 501840"/>
                <a:gd name="connsiteX2" fmla="*/ 3721980 w 3805622"/>
                <a:gd name="connsiteY2" fmla="*/ 0 h 501840"/>
                <a:gd name="connsiteX3" fmla="*/ 3805622 w 3805622"/>
                <a:gd name="connsiteY3" fmla="*/ 83642 h 501840"/>
                <a:gd name="connsiteX4" fmla="*/ 3805622 w 3805622"/>
                <a:gd name="connsiteY4" fmla="*/ 418198 h 501840"/>
                <a:gd name="connsiteX5" fmla="*/ 3721980 w 3805622"/>
                <a:gd name="connsiteY5" fmla="*/ 501840 h 501840"/>
                <a:gd name="connsiteX6" fmla="*/ 83642 w 3805622"/>
                <a:gd name="connsiteY6" fmla="*/ 501840 h 501840"/>
                <a:gd name="connsiteX7" fmla="*/ 0 w 3805622"/>
                <a:gd name="connsiteY7" fmla="*/ 418198 h 501840"/>
                <a:gd name="connsiteX8" fmla="*/ 0 w 3805622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622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3721980" y="0"/>
                  </a:lnTo>
                  <a:cubicBezTo>
                    <a:pt x="3768174" y="0"/>
                    <a:pt x="3805622" y="37448"/>
                    <a:pt x="3805622" y="83642"/>
                  </a:cubicBezTo>
                  <a:lnTo>
                    <a:pt x="3805622" y="418198"/>
                  </a:lnTo>
                  <a:cubicBezTo>
                    <a:pt x="3805622" y="464392"/>
                    <a:pt x="3768174" y="501840"/>
                    <a:pt x="3721980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732615"/>
                <a:satOff val="-7995"/>
                <a:lumOff val="294"/>
                <a:alphaOff val="0"/>
              </a:schemeClr>
            </a:fillRef>
            <a:effectRef idx="0">
              <a:schemeClr val="accent4">
                <a:hueOff val="1732615"/>
                <a:satOff val="-7995"/>
                <a:lumOff val="29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341" tIns="24498" rIns="168341" bIns="2449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推動架構及目標</a:t>
              </a:r>
              <a:endPara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287546" y="2677671"/>
              <a:ext cx="3805622" cy="501840"/>
            </a:xfrm>
            <a:custGeom>
              <a:avLst/>
              <a:gdLst>
                <a:gd name="connsiteX0" fmla="*/ 0 w 3805622"/>
                <a:gd name="connsiteY0" fmla="*/ 83642 h 501840"/>
                <a:gd name="connsiteX1" fmla="*/ 83642 w 3805622"/>
                <a:gd name="connsiteY1" fmla="*/ 0 h 501840"/>
                <a:gd name="connsiteX2" fmla="*/ 3721980 w 3805622"/>
                <a:gd name="connsiteY2" fmla="*/ 0 h 501840"/>
                <a:gd name="connsiteX3" fmla="*/ 3805622 w 3805622"/>
                <a:gd name="connsiteY3" fmla="*/ 83642 h 501840"/>
                <a:gd name="connsiteX4" fmla="*/ 3805622 w 3805622"/>
                <a:gd name="connsiteY4" fmla="*/ 418198 h 501840"/>
                <a:gd name="connsiteX5" fmla="*/ 3721980 w 3805622"/>
                <a:gd name="connsiteY5" fmla="*/ 501840 h 501840"/>
                <a:gd name="connsiteX6" fmla="*/ 83642 w 3805622"/>
                <a:gd name="connsiteY6" fmla="*/ 501840 h 501840"/>
                <a:gd name="connsiteX7" fmla="*/ 0 w 3805622"/>
                <a:gd name="connsiteY7" fmla="*/ 418198 h 501840"/>
                <a:gd name="connsiteX8" fmla="*/ 0 w 3805622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622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3721980" y="0"/>
                  </a:lnTo>
                  <a:cubicBezTo>
                    <a:pt x="3768174" y="0"/>
                    <a:pt x="3805622" y="37448"/>
                    <a:pt x="3805622" y="83642"/>
                  </a:cubicBezTo>
                  <a:lnTo>
                    <a:pt x="3805622" y="418198"/>
                  </a:lnTo>
                  <a:cubicBezTo>
                    <a:pt x="3805622" y="464392"/>
                    <a:pt x="3768174" y="501840"/>
                    <a:pt x="3721980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341" tIns="24498" rIns="168341" bIns="2449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第一梯次審查結果</a:t>
              </a:r>
              <a:endPara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2287546" y="3448792"/>
              <a:ext cx="3805622" cy="501840"/>
            </a:xfrm>
            <a:custGeom>
              <a:avLst/>
              <a:gdLst>
                <a:gd name="connsiteX0" fmla="*/ 0 w 3805622"/>
                <a:gd name="connsiteY0" fmla="*/ 83642 h 501840"/>
                <a:gd name="connsiteX1" fmla="*/ 83642 w 3805622"/>
                <a:gd name="connsiteY1" fmla="*/ 0 h 501840"/>
                <a:gd name="connsiteX2" fmla="*/ 3721980 w 3805622"/>
                <a:gd name="connsiteY2" fmla="*/ 0 h 501840"/>
                <a:gd name="connsiteX3" fmla="*/ 3805622 w 3805622"/>
                <a:gd name="connsiteY3" fmla="*/ 83642 h 501840"/>
                <a:gd name="connsiteX4" fmla="*/ 3805622 w 3805622"/>
                <a:gd name="connsiteY4" fmla="*/ 418198 h 501840"/>
                <a:gd name="connsiteX5" fmla="*/ 3721980 w 3805622"/>
                <a:gd name="connsiteY5" fmla="*/ 501840 h 501840"/>
                <a:gd name="connsiteX6" fmla="*/ 83642 w 3805622"/>
                <a:gd name="connsiteY6" fmla="*/ 501840 h 501840"/>
                <a:gd name="connsiteX7" fmla="*/ 0 w 3805622"/>
                <a:gd name="connsiteY7" fmla="*/ 418198 h 501840"/>
                <a:gd name="connsiteX8" fmla="*/ 0 w 3805622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622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3721980" y="0"/>
                  </a:lnTo>
                  <a:cubicBezTo>
                    <a:pt x="3768174" y="0"/>
                    <a:pt x="3805622" y="37448"/>
                    <a:pt x="3805622" y="83642"/>
                  </a:cubicBezTo>
                  <a:lnTo>
                    <a:pt x="3805622" y="418198"/>
                  </a:lnTo>
                  <a:cubicBezTo>
                    <a:pt x="3805622" y="464392"/>
                    <a:pt x="3768174" y="501840"/>
                    <a:pt x="3721980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341" tIns="24498" rIns="168341" bIns="2449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作業要點說明</a:t>
              </a:r>
              <a:endPara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2287546" y="4219912"/>
              <a:ext cx="3805622" cy="501840"/>
            </a:xfrm>
            <a:custGeom>
              <a:avLst/>
              <a:gdLst>
                <a:gd name="connsiteX0" fmla="*/ 0 w 3805622"/>
                <a:gd name="connsiteY0" fmla="*/ 83642 h 501840"/>
                <a:gd name="connsiteX1" fmla="*/ 83642 w 3805622"/>
                <a:gd name="connsiteY1" fmla="*/ 0 h 501840"/>
                <a:gd name="connsiteX2" fmla="*/ 3721980 w 3805622"/>
                <a:gd name="connsiteY2" fmla="*/ 0 h 501840"/>
                <a:gd name="connsiteX3" fmla="*/ 3805622 w 3805622"/>
                <a:gd name="connsiteY3" fmla="*/ 83642 h 501840"/>
                <a:gd name="connsiteX4" fmla="*/ 3805622 w 3805622"/>
                <a:gd name="connsiteY4" fmla="*/ 418198 h 501840"/>
                <a:gd name="connsiteX5" fmla="*/ 3721980 w 3805622"/>
                <a:gd name="connsiteY5" fmla="*/ 501840 h 501840"/>
                <a:gd name="connsiteX6" fmla="*/ 83642 w 3805622"/>
                <a:gd name="connsiteY6" fmla="*/ 501840 h 501840"/>
                <a:gd name="connsiteX7" fmla="*/ 0 w 3805622"/>
                <a:gd name="connsiteY7" fmla="*/ 418198 h 501840"/>
                <a:gd name="connsiteX8" fmla="*/ 0 w 3805622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622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3721980" y="0"/>
                  </a:lnTo>
                  <a:cubicBezTo>
                    <a:pt x="3768174" y="0"/>
                    <a:pt x="3805622" y="37448"/>
                    <a:pt x="3805622" y="83642"/>
                  </a:cubicBezTo>
                  <a:lnTo>
                    <a:pt x="3805622" y="418198"/>
                  </a:lnTo>
                  <a:cubicBezTo>
                    <a:pt x="3805622" y="464392"/>
                    <a:pt x="3768174" y="501840"/>
                    <a:pt x="3721980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341" tIns="24498" rIns="168341" bIns="2449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計畫擷取流程及審查重點</a:t>
              </a:r>
              <a:endPara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2287546" y="4991032"/>
              <a:ext cx="3805622" cy="501840"/>
            </a:xfrm>
            <a:custGeom>
              <a:avLst/>
              <a:gdLst>
                <a:gd name="connsiteX0" fmla="*/ 0 w 3805622"/>
                <a:gd name="connsiteY0" fmla="*/ 83642 h 501840"/>
                <a:gd name="connsiteX1" fmla="*/ 83642 w 3805622"/>
                <a:gd name="connsiteY1" fmla="*/ 0 h 501840"/>
                <a:gd name="connsiteX2" fmla="*/ 3721980 w 3805622"/>
                <a:gd name="connsiteY2" fmla="*/ 0 h 501840"/>
                <a:gd name="connsiteX3" fmla="*/ 3805622 w 3805622"/>
                <a:gd name="connsiteY3" fmla="*/ 83642 h 501840"/>
                <a:gd name="connsiteX4" fmla="*/ 3805622 w 3805622"/>
                <a:gd name="connsiteY4" fmla="*/ 418198 h 501840"/>
                <a:gd name="connsiteX5" fmla="*/ 3721980 w 3805622"/>
                <a:gd name="connsiteY5" fmla="*/ 501840 h 501840"/>
                <a:gd name="connsiteX6" fmla="*/ 83642 w 3805622"/>
                <a:gd name="connsiteY6" fmla="*/ 501840 h 501840"/>
                <a:gd name="connsiteX7" fmla="*/ 0 w 3805622"/>
                <a:gd name="connsiteY7" fmla="*/ 418198 h 501840"/>
                <a:gd name="connsiteX8" fmla="*/ 0 w 3805622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622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3721980" y="0"/>
                  </a:lnTo>
                  <a:cubicBezTo>
                    <a:pt x="3768174" y="0"/>
                    <a:pt x="3805622" y="37448"/>
                    <a:pt x="3805622" y="83642"/>
                  </a:cubicBezTo>
                  <a:lnTo>
                    <a:pt x="3805622" y="418198"/>
                  </a:lnTo>
                  <a:cubicBezTo>
                    <a:pt x="3805622" y="464392"/>
                    <a:pt x="3768174" y="501840"/>
                    <a:pt x="3721980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663077"/>
                <a:satOff val="-39973"/>
                <a:lumOff val="1471"/>
                <a:alphaOff val="0"/>
              </a:schemeClr>
            </a:fillRef>
            <a:effectRef idx="0">
              <a:schemeClr val="accent4">
                <a:hueOff val="8663077"/>
                <a:satOff val="-39973"/>
                <a:lumOff val="1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341" tIns="24498" rIns="168341" bIns="2449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計畫構想書說明</a:t>
              </a:r>
              <a:endPara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2287546" y="5762152"/>
              <a:ext cx="3805622" cy="501840"/>
            </a:xfrm>
            <a:custGeom>
              <a:avLst/>
              <a:gdLst>
                <a:gd name="connsiteX0" fmla="*/ 0 w 3805622"/>
                <a:gd name="connsiteY0" fmla="*/ 83642 h 501840"/>
                <a:gd name="connsiteX1" fmla="*/ 83642 w 3805622"/>
                <a:gd name="connsiteY1" fmla="*/ 0 h 501840"/>
                <a:gd name="connsiteX2" fmla="*/ 3721980 w 3805622"/>
                <a:gd name="connsiteY2" fmla="*/ 0 h 501840"/>
                <a:gd name="connsiteX3" fmla="*/ 3805622 w 3805622"/>
                <a:gd name="connsiteY3" fmla="*/ 83642 h 501840"/>
                <a:gd name="connsiteX4" fmla="*/ 3805622 w 3805622"/>
                <a:gd name="connsiteY4" fmla="*/ 418198 h 501840"/>
                <a:gd name="connsiteX5" fmla="*/ 3721980 w 3805622"/>
                <a:gd name="connsiteY5" fmla="*/ 501840 h 501840"/>
                <a:gd name="connsiteX6" fmla="*/ 83642 w 3805622"/>
                <a:gd name="connsiteY6" fmla="*/ 501840 h 501840"/>
                <a:gd name="connsiteX7" fmla="*/ 0 w 3805622"/>
                <a:gd name="connsiteY7" fmla="*/ 418198 h 501840"/>
                <a:gd name="connsiteX8" fmla="*/ 0 w 3805622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622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3721980" y="0"/>
                  </a:lnTo>
                  <a:cubicBezTo>
                    <a:pt x="3768174" y="0"/>
                    <a:pt x="3805622" y="37448"/>
                    <a:pt x="3805622" y="83642"/>
                  </a:cubicBezTo>
                  <a:lnTo>
                    <a:pt x="3805622" y="418198"/>
                  </a:lnTo>
                  <a:cubicBezTo>
                    <a:pt x="3805622" y="464392"/>
                    <a:pt x="3768174" y="501840"/>
                    <a:pt x="3721980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341" tIns="24498" rIns="168341" bIns="2449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計畫平台操作說明</a:t>
              </a:r>
              <a:endPara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9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/>
          <p:cNvSpPr>
            <a:spLocks noGrp="1"/>
          </p:cNvSpPr>
          <p:nvPr>
            <p:ph type="title"/>
          </p:nvPr>
        </p:nvSpPr>
        <p:spPr>
          <a:xfrm>
            <a:off x="501724" y="-1"/>
            <a:ext cx="7886700" cy="908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2646" y="1198033"/>
            <a:ext cx="662473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新型態產學研鏈結計畫原由教育部辦理，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日科發基金管理會第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次會議決議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，將主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政部會改為本部</a:t>
            </a:r>
          </a:p>
        </p:txBody>
      </p:sp>
      <p:sp>
        <p:nvSpPr>
          <p:cNvPr id="20" name="矩形 19"/>
          <p:cNvSpPr/>
          <p:nvPr/>
        </p:nvSpPr>
        <p:spPr>
          <a:xfrm>
            <a:off x="1307624" y="2876491"/>
            <a:ext cx="662473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日教育部及本部次長聯席召開第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梯次價創計畫個案決審會議，核定通過個案計畫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案，補助金額計新臺幣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6.25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</a:p>
        </p:txBody>
      </p:sp>
      <p:sp>
        <p:nvSpPr>
          <p:cNvPr id="18" name="向下箭號 17"/>
          <p:cNvSpPr/>
          <p:nvPr/>
        </p:nvSpPr>
        <p:spPr>
          <a:xfrm>
            <a:off x="5796136" y="2286599"/>
            <a:ext cx="341126" cy="58989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123728" y="4554949"/>
            <a:ext cx="662473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「科技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部補助新型態產學研鏈結計畫作業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要點」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日正式生效</a:t>
            </a:r>
          </a:p>
        </p:txBody>
      </p:sp>
      <p:sp>
        <p:nvSpPr>
          <p:cNvPr id="13" name="向下箭號 12"/>
          <p:cNvSpPr/>
          <p:nvPr/>
        </p:nvSpPr>
        <p:spPr>
          <a:xfrm>
            <a:off x="7316087" y="3956611"/>
            <a:ext cx="341126" cy="59833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弧形箭號 (上彎) 20"/>
          <p:cNvSpPr/>
          <p:nvPr/>
        </p:nvSpPr>
        <p:spPr>
          <a:xfrm rot="9512045">
            <a:off x="1248601" y="4832291"/>
            <a:ext cx="473052" cy="1079993"/>
          </a:xfrm>
          <a:custGeom>
            <a:avLst/>
            <a:gdLst>
              <a:gd name="connsiteX0" fmla="*/ 1264999 w 1522428"/>
              <a:gd name="connsiteY0" fmla="*/ 0 h 734200"/>
              <a:gd name="connsiteX1" fmla="*/ 1503390 w 1522428"/>
              <a:gd name="connsiteY1" fmla="*/ 183550 h 734200"/>
              <a:gd name="connsiteX2" fmla="*/ 1311900 w 1522428"/>
              <a:gd name="connsiteY2" fmla="*/ 183550 h 734200"/>
              <a:gd name="connsiteX3" fmla="*/ 665469 w 1522428"/>
              <a:gd name="connsiteY3" fmla="*/ 729746 h 734200"/>
              <a:gd name="connsiteX4" fmla="*/ 1180023 w 1522428"/>
              <a:gd name="connsiteY4" fmla="*/ 183550 h 734200"/>
              <a:gd name="connsiteX5" fmla="*/ 988533 w 1522428"/>
              <a:gd name="connsiteY5" fmla="*/ 183550 h 734200"/>
              <a:gd name="connsiteX6" fmla="*/ 1264999 w 1522428"/>
              <a:gd name="connsiteY6" fmla="*/ 0 h 734200"/>
              <a:gd name="connsiteX0" fmla="*/ 599530 w 1522428"/>
              <a:gd name="connsiteY0" fmla="*/ 734200 h 734200"/>
              <a:gd name="connsiteX1" fmla="*/ 0 w 1522428"/>
              <a:gd name="connsiteY1" fmla="*/ 0 h 734200"/>
              <a:gd name="connsiteX2" fmla="*/ 131877 w 1522428"/>
              <a:gd name="connsiteY2" fmla="*/ 0 h 734200"/>
              <a:gd name="connsiteX3" fmla="*/ 731407 w 1522428"/>
              <a:gd name="connsiteY3" fmla="*/ 734200 h 734200"/>
              <a:gd name="connsiteX4" fmla="*/ 599530 w 1522428"/>
              <a:gd name="connsiteY4" fmla="*/ 734200 h 734200"/>
              <a:gd name="connsiteX0" fmla="*/ 665469 w 1522428"/>
              <a:gd name="connsiteY0" fmla="*/ 729746 h 734200"/>
              <a:gd name="connsiteX1" fmla="*/ 1180023 w 1522428"/>
              <a:gd name="connsiteY1" fmla="*/ 183550 h 734200"/>
              <a:gd name="connsiteX2" fmla="*/ 988533 w 1522428"/>
              <a:gd name="connsiteY2" fmla="*/ 183550 h 734200"/>
              <a:gd name="connsiteX3" fmla="*/ 1264999 w 1522428"/>
              <a:gd name="connsiteY3" fmla="*/ 0 h 734200"/>
              <a:gd name="connsiteX4" fmla="*/ 1503390 w 1522428"/>
              <a:gd name="connsiteY4" fmla="*/ 183550 h 734200"/>
              <a:gd name="connsiteX5" fmla="*/ 1311900 w 1522428"/>
              <a:gd name="connsiteY5" fmla="*/ 183550 h 734200"/>
              <a:gd name="connsiteX6" fmla="*/ 731408 w 1522428"/>
              <a:gd name="connsiteY6" fmla="*/ 734200 h 734200"/>
              <a:gd name="connsiteX7" fmla="*/ 599530 w 1522428"/>
              <a:gd name="connsiteY7" fmla="*/ 734200 h 734200"/>
              <a:gd name="connsiteX8" fmla="*/ 0 w 1522428"/>
              <a:gd name="connsiteY8" fmla="*/ 0 h 734200"/>
              <a:gd name="connsiteX9" fmla="*/ 131877 w 1522428"/>
              <a:gd name="connsiteY9" fmla="*/ 0 h 734200"/>
              <a:gd name="connsiteX10" fmla="*/ 731407 w 1522428"/>
              <a:gd name="connsiteY10" fmla="*/ 734200 h 734200"/>
              <a:gd name="connsiteX0" fmla="*/ 1264999 w 1503390"/>
              <a:gd name="connsiteY0" fmla="*/ 0 h 734242"/>
              <a:gd name="connsiteX1" fmla="*/ 1503390 w 1503390"/>
              <a:gd name="connsiteY1" fmla="*/ 183550 h 734242"/>
              <a:gd name="connsiteX2" fmla="*/ 1311900 w 1503390"/>
              <a:gd name="connsiteY2" fmla="*/ 183550 h 734242"/>
              <a:gd name="connsiteX3" fmla="*/ 665469 w 1503390"/>
              <a:gd name="connsiteY3" fmla="*/ 729746 h 734242"/>
              <a:gd name="connsiteX4" fmla="*/ 1180023 w 1503390"/>
              <a:gd name="connsiteY4" fmla="*/ 183550 h 734242"/>
              <a:gd name="connsiteX5" fmla="*/ 988533 w 1503390"/>
              <a:gd name="connsiteY5" fmla="*/ 183550 h 734242"/>
              <a:gd name="connsiteX6" fmla="*/ 1264999 w 1503390"/>
              <a:gd name="connsiteY6" fmla="*/ 0 h 734242"/>
              <a:gd name="connsiteX0" fmla="*/ 599530 w 1503390"/>
              <a:gd name="connsiteY0" fmla="*/ 734200 h 734242"/>
              <a:gd name="connsiteX1" fmla="*/ 0 w 1503390"/>
              <a:gd name="connsiteY1" fmla="*/ 0 h 734242"/>
              <a:gd name="connsiteX2" fmla="*/ 131877 w 1503390"/>
              <a:gd name="connsiteY2" fmla="*/ 0 h 734242"/>
              <a:gd name="connsiteX3" fmla="*/ 731407 w 1503390"/>
              <a:gd name="connsiteY3" fmla="*/ 734200 h 734242"/>
              <a:gd name="connsiteX4" fmla="*/ 599530 w 1503390"/>
              <a:gd name="connsiteY4" fmla="*/ 734200 h 734242"/>
              <a:gd name="connsiteX0" fmla="*/ 665469 w 1503390"/>
              <a:gd name="connsiteY0" fmla="*/ 729746 h 734242"/>
              <a:gd name="connsiteX1" fmla="*/ 1180023 w 1503390"/>
              <a:gd name="connsiteY1" fmla="*/ 183550 h 734242"/>
              <a:gd name="connsiteX2" fmla="*/ 988533 w 1503390"/>
              <a:gd name="connsiteY2" fmla="*/ 183550 h 734242"/>
              <a:gd name="connsiteX3" fmla="*/ 1264999 w 1503390"/>
              <a:gd name="connsiteY3" fmla="*/ 0 h 734242"/>
              <a:gd name="connsiteX4" fmla="*/ 1503390 w 1503390"/>
              <a:gd name="connsiteY4" fmla="*/ 183550 h 734242"/>
              <a:gd name="connsiteX5" fmla="*/ 1311900 w 1503390"/>
              <a:gd name="connsiteY5" fmla="*/ 183550 h 734242"/>
              <a:gd name="connsiteX6" fmla="*/ 731408 w 1503390"/>
              <a:gd name="connsiteY6" fmla="*/ 734200 h 734242"/>
              <a:gd name="connsiteX7" fmla="*/ 599530 w 1503390"/>
              <a:gd name="connsiteY7" fmla="*/ 734200 h 734242"/>
              <a:gd name="connsiteX8" fmla="*/ 0 w 1503390"/>
              <a:gd name="connsiteY8" fmla="*/ 0 h 734242"/>
              <a:gd name="connsiteX9" fmla="*/ 731407 w 1503390"/>
              <a:gd name="connsiteY9" fmla="*/ 734200 h 734242"/>
              <a:gd name="connsiteX0" fmla="*/ 1264999 w 1503390"/>
              <a:gd name="connsiteY0" fmla="*/ 0 h 734242"/>
              <a:gd name="connsiteX1" fmla="*/ 1503390 w 1503390"/>
              <a:gd name="connsiteY1" fmla="*/ 183550 h 734242"/>
              <a:gd name="connsiteX2" fmla="*/ 1311900 w 1503390"/>
              <a:gd name="connsiteY2" fmla="*/ 183550 h 734242"/>
              <a:gd name="connsiteX3" fmla="*/ 665469 w 1503390"/>
              <a:gd name="connsiteY3" fmla="*/ 729746 h 734242"/>
              <a:gd name="connsiteX4" fmla="*/ 1180023 w 1503390"/>
              <a:gd name="connsiteY4" fmla="*/ 183550 h 734242"/>
              <a:gd name="connsiteX5" fmla="*/ 988533 w 1503390"/>
              <a:gd name="connsiteY5" fmla="*/ 183550 h 734242"/>
              <a:gd name="connsiteX6" fmla="*/ 1264999 w 1503390"/>
              <a:gd name="connsiteY6" fmla="*/ 0 h 734242"/>
              <a:gd name="connsiteX0" fmla="*/ 599530 w 1503390"/>
              <a:gd name="connsiteY0" fmla="*/ 734200 h 734242"/>
              <a:gd name="connsiteX1" fmla="*/ 0 w 1503390"/>
              <a:gd name="connsiteY1" fmla="*/ 0 h 734242"/>
              <a:gd name="connsiteX2" fmla="*/ 131877 w 1503390"/>
              <a:gd name="connsiteY2" fmla="*/ 0 h 734242"/>
              <a:gd name="connsiteX3" fmla="*/ 731407 w 1503390"/>
              <a:gd name="connsiteY3" fmla="*/ 734200 h 734242"/>
              <a:gd name="connsiteX4" fmla="*/ 599530 w 1503390"/>
              <a:gd name="connsiteY4" fmla="*/ 734200 h 734242"/>
              <a:gd name="connsiteX0" fmla="*/ 665469 w 1503390"/>
              <a:gd name="connsiteY0" fmla="*/ 729746 h 734242"/>
              <a:gd name="connsiteX1" fmla="*/ 1180023 w 1503390"/>
              <a:gd name="connsiteY1" fmla="*/ 183550 h 734242"/>
              <a:gd name="connsiteX2" fmla="*/ 988533 w 1503390"/>
              <a:gd name="connsiteY2" fmla="*/ 183550 h 734242"/>
              <a:gd name="connsiteX3" fmla="*/ 1264999 w 1503390"/>
              <a:gd name="connsiteY3" fmla="*/ 0 h 734242"/>
              <a:gd name="connsiteX4" fmla="*/ 1503390 w 1503390"/>
              <a:gd name="connsiteY4" fmla="*/ 183550 h 734242"/>
              <a:gd name="connsiteX5" fmla="*/ 1311900 w 1503390"/>
              <a:gd name="connsiteY5" fmla="*/ 183550 h 734242"/>
              <a:gd name="connsiteX6" fmla="*/ 731408 w 1503390"/>
              <a:gd name="connsiteY6" fmla="*/ 734200 h 734242"/>
              <a:gd name="connsiteX7" fmla="*/ 599530 w 1503390"/>
              <a:gd name="connsiteY7" fmla="*/ 734200 h 734242"/>
              <a:gd name="connsiteX8" fmla="*/ 731407 w 1503390"/>
              <a:gd name="connsiteY8" fmla="*/ 734200 h 734242"/>
              <a:gd name="connsiteX0" fmla="*/ 1264999 w 1503390"/>
              <a:gd name="connsiteY0" fmla="*/ 0 h 734242"/>
              <a:gd name="connsiteX1" fmla="*/ 1503390 w 1503390"/>
              <a:gd name="connsiteY1" fmla="*/ 183550 h 734242"/>
              <a:gd name="connsiteX2" fmla="*/ 1311900 w 1503390"/>
              <a:gd name="connsiteY2" fmla="*/ 183550 h 734242"/>
              <a:gd name="connsiteX3" fmla="*/ 665469 w 1503390"/>
              <a:gd name="connsiteY3" fmla="*/ 729746 h 734242"/>
              <a:gd name="connsiteX4" fmla="*/ 1180023 w 1503390"/>
              <a:gd name="connsiteY4" fmla="*/ 183550 h 734242"/>
              <a:gd name="connsiteX5" fmla="*/ 988533 w 1503390"/>
              <a:gd name="connsiteY5" fmla="*/ 183550 h 734242"/>
              <a:gd name="connsiteX6" fmla="*/ 1264999 w 1503390"/>
              <a:gd name="connsiteY6" fmla="*/ 0 h 734242"/>
              <a:gd name="connsiteX0" fmla="*/ 599530 w 1503390"/>
              <a:gd name="connsiteY0" fmla="*/ 734200 h 734242"/>
              <a:gd name="connsiteX1" fmla="*/ 0 w 1503390"/>
              <a:gd name="connsiteY1" fmla="*/ 0 h 734242"/>
              <a:gd name="connsiteX2" fmla="*/ 731407 w 1503390"/>
              <a:gd name="connsiteY2" fmla="*/ 734200 h 734242"/>
              <a:gd name="connsiteX3" fmla="*/ 599530 w 1503390"/>
              <a:gd name="connsiteY3" fmla="*/ 734200 h 734242"/>
              <a:gd name="connsiteX0" fmla="*/ 665469 w 1503390"/>
              <a:gd name="connsiteY0" fmla="*/ 729746 h 734242"/>
              <a:gd name="connsiteX1" fmla="*/ 1180023 w 1503390"/>
              <a:gd name="connsiteY1" fmla="*/ 183550 h 734242"/>
              <a:gd name="connsiteX2" fmla="*/ 988533 w 1503390"/>
              <a:gd name="connsiteY2" fmla="*/ 183550 h 734242"/>
              <a:gd name="connsiteX3" fmla="*/ 1264999 w 1503390"/>
              <a:gd name="connsiteY3" fmla="*/ 0 h 734242"/>
              <a:gd name="connsiteX4" fmla="*/ 1503390 w 1503390"/>
              <a:gd name="connsiteY4" fmla="*/ 183550 h 734242"/>
              <a:gd name="connsiteX5" fmla="*/ 1311900 w 1503390"/>
              <a:gd name="connsiteY5" fmla="*/ 183550 h 734242"/>
              <a:gd name="connsiteX6" fmla="*/ 731408 w 1503390"/>
              <a:gd name="connsiteY6" fmla="*/ 734200 h 734242"/>
              <a:gd name="connsiteX7" fmla="*/ 599530 w 1503390"/>
              <a:gd name="connsiteY7" fmla="*/ 734200 h 734242"/>
              <a:gd name="connsiteX8" fmla="*/ 731407 w 1503390"/>
              <a:gd name="connsiteY8" fmla="*/ 734200 h 734242"/>
              <a:gd name="connsiteX0" fmla="*/ 665469 w 903860"/>
              <a:gd name="connsiteY0" fmla="*/ 0 h 734242"/>
              <a:gd name="connsiteX1" fmla="*/ 903860 w 903860"/>
              <a:gd name="connsiteY1" fmla="*/ 183550 h 734242"/>
              <a:gd name="connsiteX2" fmla="*/ 712370 w 903860"/>
              <a:gd name="connsiteY2" fmla="*/ 183550 h 734242"/>
              <a:gd name="connsiteX3" fmla="*/ 65939 w 903860"/>
              <a:gd name="connsiteY3" fmla="*/ 729746 h 734242"/>
              <a:gd name="connsiteX4" fmla="*/ 580493 w 903860"/>
              <a:gd name="connsiteY4" fmla="*/ 183550 h 734242"/>
              <a:gd name="connsiteX5" fmla="*/ 389003 w 903860"/>
              <a:gd name="connsiteY5" fmla="*/ 183550 h 734242"/>
              <a:gd name="connsiteX6" fmla="*/ 665469 w 903860"/>
              <a:gd name="connsiteY6" fmla="*/ 0 h 734242"/>
              <a:gd name="connsiteX0" fmla="*/ 0 w 903860"/>
              <a:gd name="connsiteY0" fmla="*/ 734200 h 734242"/>
              <a:gd name="connsiteX1" fmla="*/ 131877 w 903860"/>
              <a:gd name="connsiteY1" fmla="*/ 734200 h 734242"/>
              <a:gd name="connsiteX2" fmla="*/ 0 w 903860"/>
              <a:gd name="connsiteY2" fmla="*/ 734200 h 734242"/>
              <a:gd name="connsiteX0" fmla="*/ 65939 w 903860"/>
              <a:gd name="connsiteY0" fmla="*/ 729746 h 734242"/>
              <a:gd name="connsiteX1" fmla="*/ 580493 w 903860"/>
              <a:gd name="connsiteY1" fmla="*/ 183550 h 734242"/>
              <a:gd name="connsiteX2" fmla="*/ 389003 w 903860"/>
              <a:gd name="connsiteY2" fmla="*/ 183550 h 734242"/>
              <a:gd name="connsiteX3" fmla="*/ 665469 w 903860"/>
              <a:gd name="connsiteY3" fmla="*/ 0 h 734242"/>
              <a:gd name="connsiteX4" fmla="*/ 903860 w 903860"/>
              <a:gd name="connsiteY4" fmla="*/ 183550 h 734242"/>
              <a:gd name="connsiteX5" fmla="*/ 712370 w 903860"/>
              <a:gd name="connsiteY5" fmla="*/ 183550 h 734242"/>
              <a:gd name="connsiteX6" fmla="*/ 131878 w 903860"/>
              <a:gd name="connsiteY6" fmla="*/ 734200 h 734242"/>
              <a:gd name="connsiteX7" fmla="*/ 0 w 903860"/>
              <a:gd name="connsiteY7" fmla="*/ 734200 h 734242"/>
              <a:gd name="connsiteX8" fmla="*/ 131877 w 903860"/>
              <a:gd name="connsiteY8" fmla="*/ 734200 h 7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860" h="734242" stroke="0" extrusionOk="0">
                <a:moveTo>
                  <a:pt x="665469" y="0"/>
                </a:moveTo>
                <a:lnTo>
                  <a:pt x="903860" y="183550"/>
                </a:lnTo>
                <a:lnTo>
                  <a:pt x="712370" y="183550"/>
                </a:lnTo>
                <a:cubicBezTo>
                  <a:pt x="637814" y="537167"/>
                  <a:pt x="362355" y="769914"/>
                  <a:pt x="65939" y="729746"/>
                </a:cubicBezTo>
                <a:cubicBezTo>
                  <a:pt x="313437" y="696207"/>
                  <a:pt x="518241" y="478809"/>
                  <a:pt x="580493" y="183550"/>
                </a:cubicBezTo>
                <a:lnTo>
                  <a:pt x="389003" y="183550"/>
                </a:lnTo>
                <a:lnTo>
                  <a:pt x="665469" y="0"/>
                </a:lnTo>
                <a:close/>
              </a:path>
              <a:path w="903860" h="734242" fill="darkenLess" stroke="0" extrusionOk="0">
                <a:moveTo>
                  <a:pt x="0" y="734200"/>
                </a:moveTo>
                <a:lnTo>
                  <a:pt x="131877" y="734200"/>
                </a:lnTo>
                <a:lnTo>
                  <a:pt x="0" y="734200"/>
                </a:lnTo>
                <a:close/>
              </a:path>
              <a:path w="903860" h="734242" fill="none" extrusionOk="0">
                <a:moveTo>
                  <a:pt x="65939" y="729746"/>
                </a:moveTo>
                <a:cubicBezTo>
                  <a:pt x="313437" y="696207"/>
                  <a:pt x="518241" y="478809"/>
                  <a:pt x="580493" y="183550"/>
                </a:cubicBezTo>
                <a:lnTo>
                  <a:pt x="389003" y="183550"/>
                </a:lnTo>
                <a:lnTo>
                  <a:pt x="665469" y="0"/>
                </a:lnTo>
                <a:lnTo>
                  <a:pt x="903860" y="183550"/>
                </a:lnTo>
                <a:lnTo>
                  <a:pt x="712370" y="183550"/>
                </a:lnTo>
                <a:cubicBezTo>
                  <a:pt x="644024" y="507713"/>
                  <a:pt x="405262" y="734200"/>
                  <a:pt x="131878" y="734200"/>
                </a:cubicBezTo>
                <a:lnTo>
                  <a:pt x="0" y="734200"/>
                </a:lnTo>
                <a:lnTo>
                  <a:pt x="131877" y="7342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4</a:t>
            </a:fld>
            <a:endParaRPr lang="zh-TW" altLang="en-US"/>
          </a:p>
        </p:txBody>
      </p:sp>
      <p:sp>
        <p:nvSpPr>
          <p:cNvPr id="34" name="標題 18"/>
          <p:cNvSpPr txBox="1">
            <a:spLocks/>
          </p:cNvSpPr>
          <p:nvPr/>
        </p:nvSpPr>
        <p:spPr>
          <a:xfrm>
            <a:off x="501724" y="-1"/>
            <a:ext cx="7886700" cy="90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推動架構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3"/>
          <a:srcRect l="32109" t="23863" r="27326"/>
          <a:stretch/>
        </p:blipFill>
        <p:spPr>
          <a:xfrm>
            <a:off x="3180058" y="3284984"/>
            <a:ext cx="3003020" cy="3015301"/>
          </a:xfrm>
          <a:prstGeom prst="rect">
            <a:avLst/>
          </a:prstGeom>
        </p:spPr>
      </p:pic>
      <p:sp>
        <p:nvSpPr>
          <p:cNvPr id="39" name="圓角矩形 38"/>
          <p:cNvSpPr/>
          <p:nvPr/>
        </p:nvSpPr>
        <p:spPr>
          <a:xfrm>
            <a:off x="1406429" y="1052518"/>
            <a:ext cx="3890769" cy="576744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產業研鏈結中心</a:t>
            </a:r>
          </a:p>
        </p:txBody>
      </p:sp>
      <p:sp>
        <p:nvSpPr>
          <p:cNvPr id="43" name="圓角矩形 42"/>
          <p:cNvSpPr/>
          <p:nvPr/>
        </p:nvSpPr>
        <p:spPr>
          <a:xfrm>
            <a:off x="2359016" y="2360426"/>
            <a:ext cx="1977696" cy="502945"/>
          </a:xfrm>
          <a:prstGeom prst="roundRect">
            <a:avLst/>
          </a:prstGeom>
          <a:solidFill>
            <a:srgbClr val="FFC000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價創計</a:t>
            </a:r>
            <a:r>
              <a:rPr kumimoji="0"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</a:t>
            </a:r>
            <a:endParaRPr kumimoji="0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" b="100000" l="0" r="100000">
                        <a14:foregroundMark x1="25258" y1="78186" x2="25258" y2="78186"/>
                        <a14:foregroundMark x1="33639" y1="86682" x2="33639" y2="86682"/>
                        <a14:foregroundMark x1="25832" y1="81860" x2="25832" y2="81860"/>
                        <a14:foregroundMark x1="4592" y1="60964" x2="4592" y2="60964"/>
                        <a14:foregroundMark x1="47417" y1="84271" x2="47417" y2="84271"/>
                        <a14:foregroundMark x1="45121" y1="81286" x2="45121" y2="81286"/>
                        <a14:foregroundMark x1="49713" y1="77153" x2="49713" y2="77153"/>
                        <a14:foregroundMark x1="34443" y1="81745" x2="34443" y2="81745"/>
                        <a14:foregroundMark x1="18829" y1="76579" x2="18829" y2="76579"/>
                        <a14:foregroundMark x1="16418" y1="79104" x2="16418" y2="79104"/>
                        <a14:foregroundMark x1="13548" y1="74742" x2="13548" y2="74742"/>
                        <a14:foregroundMark x1="16533" y1="76464" x2="16533" y2="76464"/>
                        <a14:foregroundMark x1="19977" y1="85075" x2="19977" y2="85075"/>
                        <a14:foregroundMark x1="26406" y1="87256" x2="26406" y2="87256"/>
                        <a14:foregroundMark x1="50861" y1="83582" x2="50861" y2="83582"/>
                        <a14:foregroundMark x1="52928" y1="82434" x2="52928" y2="82434"/>
                        <a14:foregroundMark x1="52583" y1="77612" x2="52583" y2="77612"/>
                        <a14:foregroundMark x1="54305" y1="75316" x2="54305" y2="75316"/>
                        <a14:foregroundMark x1="39150" y1="81286" x2="39150" y2="81286"/>
                        <a14:foregroundMark x1="8496" y1="62342" x2="8496" y2="62342"/>
                        <a14:foregroundMark x1="6659" y1="61309" x2="6659" y2="61309"/>
                        <a14:foregroundMark x1="31228" y1="37428" x2="31228" y2="37428"/>
                        <a14:foregroundMark x1="42824" y1="16877" x2="42824" y2="16877"/>
                        <a14:foregroundMark x1="48335" y1="16992" x2="48335" y2="16992"/>
                        <a14:foregroundMark x1="42480" y1="24569" x2="42480" y2="24569"/>
                        <a14:foregroundMark x1="44546" y1="24914" x2="44546" y2="24914"/>
                        <a14:foregroundMark x1="43743" y1="18944" x2="43743" y2="18944"/>
                        <a14:foregroundMark x1="54420" y1="8037" x2="54420" y2="8037"/>
                        <a14:foregroundMark x1="69116" y1="1033" x2="69116" y2="1033"/>
                        <a14:foregroundMark x1="64179" y1="1033" x2="64179" y2="1033"/>
                        <a14:foregroundMark x1="51665" y1="7348" x2="51665" y2="7348"/>
                        <a14:foregroundMark x1="45924" y1="45695" x2="45924" y2="45695"/>
                        <a14:foregroundMark x1="46039" y1="46958" x2="46039" y2="46958"/>
                        <a14:foregroundMark x1="64179" y1="50631" x2="64179" y2="50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101" y="2334388"/>
            <a:ext cx="1984452" cy="2304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群組 44"/>
          <p:cNvGrpSpPr/>
          <p:nvPr/>
        </p:nvGrpSpPr>
        <p:grpSpPr>
          <a:xfrm rot="7837893">
            <a:off x="5999477" y="3862860"/>
            <a:ext cx="1479492" cy="731310"/>
            <a:chOff x="6586481" y="4534375"/>
            <a:chExt cx="1479492" cy="731310"/>
          </a:xfrm>
        </p:grpSpPr>
        <p:sp>
          <p:nvSpPr>
            <p:cNvPr id="46" name="＞形箭號 45"/>
            <p:cNvSpPr/>
            <p:nvPr/>
          </p:nvSpPr>
          <p:spPr>
            <a:xfrm rot="11532588">
              <a:off x="7432316" y="4706126"/>
              <a:ext cx="633657" cy="559559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＞形箭號 46"/>
            <p:cNvSpPr/>
            <p:nvPr/>
          </p:nvSpPr>
          <p:spPr>
            <a:xfrm rot="11532588">
              <a:off x="7001806" y="4604561"/>
              <a:ext cx="628771" cy="55524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＞形箭號 47"/>
            <p:cNvSpPr/>
            <p:nvPr/>
          </p:nvSpPr>
          <p:spPr>
            <a:xfrm rot="11532588">
              <a:off x="6586481" y="4534375"/>
              <a:ext cx="595305" cy="52569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 rot="10605128">
            <a:off x="6095706" y="5065538"/>
            <a:ext cx="789402" cy="429677"/>
            <a:chOff x="6586481" y="4534375"/>
            <a:chExt cx="1479492" cy="731310"/>
          </a:xfrm>
        </p:grpSpPr>
        <p:sp>
          <p:nvSpPr>
            <p:cNvPr id="50" name="＞形箭號 49"/>
            <p:cNvSpPr/>
            <p:nvPr/>
          </p:nvSpPr>
          <p:spPr>
            <a:xfrm rot="11532588">
              <a:off x="7432316" y="4706126"/>
              <a:ext cx="633657" cy="559559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＞形箭號 50"/>
            <p:cNvSpPr/>
            <p:nvPr/>
          </p:nvSpPr>
          <p:spPr>
            <a:xfrm rot="11532588">
              <a:off x="7001806" y="4604561"/>
              <a:ext cx="628771" cy="55524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＞形箭號 51"/>
            <p:cNvSpPr/>
            <p:nvPr/>
          </p:nvSpPr>
          <p:spPr>
            <a:xfrm rot="11532588">
              <a:off x="6586481" y="4534375"/>
              <a:ext cx="595305" cy="52569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3" name="圖片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77" y="4558055"/>
            <a:ext cx="1520692" cy="1433451"/>
          </a:xfrm>
          <a:prstGeom prst="rect">
            <a:avLst/>
          </a:prstGeom>
        </p:spPr>
      </p:pic>
      <p:sp>
        <p:nvSpPr>
          <p:cNvPr id="54" name="文字方塊 53"/>
          <p:cNvSpPr txBox="1"/>
          <p:nvPr/>
        </p:nvSpPr>
        <p:spPr>
          <a:xfrm>
            <a:off x="6256293" y="5991506"/>
            <a:ext cx="2853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計畫屆滿，加入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國內優秀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zh-TW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6369350" y="1353542"/>
            <a:ext cx="266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屆滿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建立世界一流新創公司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（臺灣新創獨角獸）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1535834" y="3933056"/>
            <a:ext cx="1581964" cy="15962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橢圓 56"/>
          <p:cNvSpPr/>
          <p:nvPr/>
        </p:nvSpPr>
        <p:spPr>
          <a:xfrm>
            <a:off x="1237998" y="4315871"/>
            <a:ext cx="810593" cy="7640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弧形箭號 (上彎) 20"/>
          <p:cNvSpPr/>
          <p:nvPr/>
        </p:nvSpPr>
        <p:spPr>
          <a:xfrm>
            <a:off x="2281626" y="5543276"/>
            <a:ext cx="1309137" cy="733986"/>
          </a:xfrm>
          <a:custGeom>
            <a:avLst/>
            <a:gdLst>
              <a:gd name="connsiteX0" fmla="*/ 1264999 w 1522428"/>
              <a:gd name="connsiteY0" fmla="*/ 0 h 734200"/>
              <a:gd name="connsiteX1" fmla="*/ 1503390 w 1522428"/>
              <a:gd name="connsiteY1" fmla="*/ 183550 h 734200"/>
              <a:gd name="connsiteX2" fmla="*/ 1311900 w 1522428"/>
              <a:gd name="connsiteY2" fmla="*/ 183550 h 734200"/>
              <a:gd name="connsiteX3" fmla="*/ 665469 w 1522428"/>
              <a:gd name="connsiteY3" fmla="*/ 729746 h 734200"/>
              <a:gd name="connsiteX4" fmla="*/ 1180023 w 1522428"/>
              <a:gd name="connsiteY4" fmla="*/ 183550 h 734200"/>
              <a:gd name="connsiteX5" fmla="*/ 988533 w 1522428"/>
              <a:gd name="connsiteY5" fmla="*/ 183550 h 734200"/>
              <a:gd name="connsiteX6" fmla="*/ 1264999 w 1522428"/>
              <a:gd name="connsiteY6" fmla="*/ 0 h 734200"/>
              <a:gd name="connsiteX0" fmla="*/ 599530 w 1522428"/>
              <a:gd name="connsiteY0" fmla="*/ 734200 h 734200"/>
              <a:gd name="connsiteX1" fmla="*/ 0 w 1522428"/>
              <a:gd name="connsiteY1" fmla="*/ 0 h 734200"/>
              <a:gd name="connsiteX2" fmla="*/ 131877 w 1522428"/>
              <a:gd name="connsiteY2" fmla="*/ 0 h 734200"/>
              <a:gd name="connsiteX3" fmla="*/ 731407 w 1522428"/>
              <a:gd name="connsiteY3" fmla="*/ 734200 h 734200"/>
              <a:gd name="connsiteX4" fmla="*/ 599530 w 1522428"/>
              <a:gd name="connsiteY4" fmla="*/ 734200 h 734200"/>
              <a:gd name="connsiteX0" fmla="*/ 665469 w 1522428"/>
              <a:gd name="connsiteY0" fmla="*/ 729746 h 734200"/>
              <a:gd name="connsiteX1" fmla="*/ 1180023 w 1522428"/>
              <a:gd name="connsiteY1" fmla="*/ 183550 h 734200"/>
              <a:gd name="connsiteX2" fmla="*/ 988533 w 1522428"/>
              <a:gd name="connsiteY2" fmla="*/ 183550 h 734200"/>
              <a:gd name="connsiteX3" fmla="*/ 1264999 w 1522428"/>
              <a:gd name="connsiteY3" fmla="*/ 0 h 734200"/>
              <a:gd name="connsiteX4" fmla="*/ 1503390 w 1522428"/>
              <a:gd name="connsiteY4" fmla="*/ 183550 h 734200"/>
              <a:gd name="connsiteX5" fmla="*/ 1311900 w 1522428"/>
              <a:gd name="connsiteY5" fmla="*/ 183550 h 734200"/>
              <a:gd name="connsiteX6" fmla="*/ 731408 w 1522428"/>
              <a:gd name="connsiteY6" fmla="*/ 734200 h 734200"/>
              <a:gd name="connsiteX7" fmla="*/ 599530 w 1522428"/>
              <a:gd name="connsiteY7" fmla="*/ 734200 h 734200"/>
              <a:gd name="connsiteX8" fmla="*/ 0 w 1522428"/>
              <a:gd name="connsiteY8" fmla="*/ 0 h 734200"/>
              <a:gd name="connsiteX9" fmla="*/ 131877 w 1522428"/>
              <a:gd name="connsiteY9" fmla="*/ 0 h 734200"/>
              <a:gd name="connsiteX10" fmla="*/ 731407 w 1522428"/>
              <a:gd name="connsiteY10" fmla="*/ 734200 h 734200"/>
              <a:gd name="connsiteX0" fmla="*/ 1264999 w 1503390"/>
              <a:gd name="connsiteY0" fmla="*/ 0 h 734242"/>
              <a:gd name="connsiteX1" fmla="*/ 1503390 w 1503390"/>
              <a:gd name="connsiteY1" fmla="*/ 183550 h 734242"/>
              <a:gd name="connsiteX2" fmla="*/ 1311900 w 1503390"/>
              <a:gd name="connsiteY2" fmla="*/ 183550 h 734242"/>
              <a:gd name="connsiteX3" fmla="*/ 665469 w 1503390"/>
              <a:gd name="connsiteY3" fmla="*/ 729746 h 734242"/>
              <a:gd name="connsiteX4" fmla="*/ 1180023 w 1503390"/>
              <a:gd name="connsiteY4" fmla="*/ 183550 h 734242"/>
              <a:gd name="connsiteX5" fmla="*/ 988533 w 1503390"/>
              <a:gd name="connsiteY5" fmla="*/ 183550 h 734242"/>
              <a:gd name="connsiteX6" fmla="*/ 1264999 w 1503390"/>
              <a:gd name="connsiteY6" fmla="*/ 0 h 734242"/>
              <a:gd name="connsiteX0" fmla="*/ 599530 w 1503390"/>
              <a:gd name="connsiteY0" fmla="*/ 734200 h 734242"/>
              <a:gd name="connsiteX1" fmla="*/ 0 w 1503390"/>
              <a:gd name="connsiteY1" fmla="*/ 0 h 734242"/>
              <a:gd name="connsiteX2" fmla="*/ 131877 w 1503390"/>
              <a:gd name="connsiteY2" fmla="*/ 0 h 734242"/>
              <a:gd name="connsiteX3" fmla="*/ 731407 w 1503390"/>
              <a:gd name="connsiteY3" fmla="*/ 734200 h 734242"/>
              <a:gd name="connsiteX4" fmla="*/ 599530 w 1503390"/>
              <a:gd name="connsiteY4" fmla="*/ 734200 h 734242"/>
              <a:gd name="connsiteX0" fmla="*/ 665469 w 1503390"/>
              <a:gd name="connsiteY0" fmla="*/ 729746 h 734242"/>
              <a:gd name="connsiteX1" fmla="*/ 1180023 w 1503390"/>
              <a:gd name="connsiteY1" fmla="*/ 183550 h 734242"/>
              <a:gd name="connsiteX2" fmla="*/ 988533 w 1503390"/>
              <a:gd name="connsiteY2" fmla="*/ 183550 h 734242"/>
              <a:gd name="connsiteX3" fmla="*/ 1264999 w 1503390"/>
              <a:gd name="connsiteY3" fmla="*/ 0 h 734242"/>
              <a:gd name="connsiteX4" fmla="*/ 1503390 w 1503390"/>
              <a:gd name="connsiteY4" fmla="*/ 183550 h 734242"/>
              <a:gd name="connsiteX5" fmla="*/ 1311900 w 1503390"/>
              <a:gd name="connsiteY5" fmla="*/ 183550 h 734242"/>
              <a:gd name="connsiteX6" fmla="*/ 731408 w 1503390"/>
              <a:gd name="connsiteY6" fmla="*/ 734200 h 734242"/>
              <a:gd name="connsiteX7" fmla="*/ 599530 w 1503390"/>
              <a:gd name="connsiteY7" fmla="*/ 734200 h 734242"/>
              <a:gd name="connsiteX8" fmla="*/ 0 w 1503390"/>
              <a:gd name="connsiteY8" fmla="*/ 0 h 734242"/>
              <a:gd name="connsiteX9" fmla="*/ 731407 w 1503390"/>
              <a:gd name="connsiteY9" fmla="*/ 734200 h 734242"/>
              <a:gd name="connsiteX0" fmla="*/ 1264999 w 1503390"/>
              <a:gd name="connsiteY0" fmla="*/ 0 h 734242"/>
              <a:gd name="connsiteX1" fmla="*/ 1503390 w 1503390"/>
              <a:gd name="connsiteY1" fmla="*/ 183550 h 734242"/>
              <a:gd name="connsiteX2" fmla="*/ 1311900 w 1503390"/>
              <a:gd name="connsiteY2" fmla="*/ 183550 h 734242"/>
              <a:gd name="connsiteX3" fmla="*/ 665469 w 1503390"/>
              <a:gd name="connsiteY3" fmla="*/ 729746 h 734242"/>
              <a:gd name="connsiteX4" fmla="*/ 1180023 w 1503390"/>
              <a:gd name="connsiteY4" fmla="*/ 183550 h 734242"/>
              <a:gd name="connsiteX5" fmla="*/ 988533 w 1503390"/>
              <a:gd name="connsiteY5" fmla="*/ 183550 h 734242"/>
              <a:gd name="connsiteX6" fmla="*/ 1264999 w 1503390"/>
              <a:gd name="connsiteY6" fmla="*/ 0 h 734242"/>
              <a:gd name="connsiteX0" fmla="*/ 599530 w 1503390"/>
              <a:gd name="connsiteY0" fmla="*/ 734200 h 734242"/>
              <a:gd name="connsiteX1" fmla="*/ 0 w 1503390"/>
              <a:gd name="connsiteY1" fmla="*/ 0 h 734242"/>
              <a:gd name="connsiteX2" fmla="*/ 131877 w 1503390"/>
              <a:gd name="connsiteY2" fmla="*/ 0 h 734242"/>
              <a:gd name="connsiteX3" fmla="*/ 731407 w 1503390"/>
              <a:gd name="connsiteY3" fmla="*/ 734200 h 734242"/>
              <a:gd name="connsiteX4" fmla="*/ 599530 w 1503390"/>
              <a:gd name="connsiteY4" fmla="*/ 734200 h 734242"/>
              <a:gd name="connsiteX0" fmla="*/ 665469 w 1503390"/>
              <a:gd name="connsiteY0" fmla="*/ 729746 h 734242"/>
              <a:gd name="connsiteX1" fmla="*/ 1180023 w 1503390"/>
              <a:gd name="connsiteY1" fmla="*/ 183550 h 734242"/>
              <a:gd name="connsiteX2" fmla="*/ 988533 w 1503390"/>
              <a:gd name="connsiteY2" fmla="*/ 183550 h 734242"/>
              <a:gd name="connsiteX3" fmla="*/ 1264999 w 1503390"/>
              <a:gd name="connsiteY3" fmla="*/ 0 h 734242"/>
              <a:gd name="connsiteX4" fmla="*/ 1503390 w 1503390"/>
              <a:gd name="connsiteY4" fmla="*/ 183550 h 734242"/>
              <a:gd name="connsiteX5" fmla="*/ 1311900 w 1503390"/>
              <a:gd name="connsiteY5" fmla="*/ 183550 h 734242"/>
              <a:gd name="connsiteX6" fmla="*/ 731408 w 1503390"/>
              <a:gd name="connsiteY6" fmla="*/ 734200 h 734242"/>
              <a:gd name="connsiteX7" fmla="*/ 599530 w 1503390"/>
              <a:gd name="connsiteY7" fmla="*/ 734200 h 734242"/>
              <a:gd name="connsiteX8" fmla="*/ 731407 w 1503390"/>
              <a:gd name="connsiteY8" fmla="*/ 734200 h 734242"/>
              <a:gd name="connsiteX0" fmla="*/ 1264999 w 1503390"/>
              <a:gd name="connsiteY0" fmla="*/ 0 h 734242"/>
              <a:gd name="connsiteX1" fmla="*/ 1503390 w 1503390"/>
              <a:gd name="connsiteY1" fmla="*/ 183550 h 734242"/>
              <a:gd name="connsiteX2" fmla="*/ 1311900 w 1503390"/>
              <a:gd name="connsiteY2" fmla="*/ 183550 h 734242"/>
              <a:gd name="connsiteX3" fmla="*/ 665469 w 1503390"/>
              <a:gd name="connsiteY3" fmla="*/ 729746 h 734242"/>
              <a:gd name="connsiteX4" fmla="*/ 1180023 w 1503390"/>
              <a:gd name="connsiteY4" fmla="*/ 183550 h 734242"/>
              <a:gd name="connsiteX5" fmla="*/ 988533 w 1503390"/>
              <a:gd name="connsiteY5" fmla="*/ 183550 h 734242"/>
              <a:gd name="connsiteX6" fmla="*/ 1264999 w 1503390"/>
              <a:gd name="connsiteY6" fmla="*/ 0 h 734242"/>
              <a:gd name="connsiteX0" fmla="*/ 599530 w 1503390"/>
              <a:gd name="connsiteY0" fmla="*/ 734200 h 734242"/>
              <a:gd name="connsiteX1" fmla="*/ 0 w 1503390"/>
              <a:gd name="connsiteY1" fmla="*/ 0 h 734242"/>
              <a:gd name="connsiteX2" fmla="*/ 731407 w 1503390"/>
              <a:gd name="connsiteY2" fmla="*/ 734200 h 734242"/>
              <a:gd name="connsiteX3" fmla="*/ 599530 w 1503390"/>
              <a:gd name="connsiteY3" fmla="*/ 734200 h 734242"/>
              <a:gd name="connsiteX0" fmla="*/ 665469 w 1503390"/>
              <a:gd name="connsiteY0" fmla="*/ 729746 h 734242"/>
              <a:gd name="connsiteX1" fmla="*/ 1180023 w 1503390"/>
              <a:gd name="connsiteY1" fmla="*/ 183550 h 734242"/>
              <a:gd name="connsiteX2" fmla="*/ 988533 w 1503390"/>
              <a:gd name="connsiteY2" fmla="*/ 183550 h 734242"/>
              <a:gd name="connsiteX3" fmla="*/ 1264999 w 1503390"/>
              <a:gd name="connsiteY3" fmla="*/ 0 h 734242"/>
              <a:gd name="connsiteX4" fmla="*/ 1503390 w 1503390"/>
              <a:gd name="connsiteY4" fmla="*/ 183550 h 734242"/>
              <a:gd name="connsiteX5" fmla="*/ 1311900 w 1503390"/>
              <a:gd name="connsiteY5" fmla="*/ 183550 h 734242"/>
              <a:gd name="connsiteX6" fmla="*/ 731408 w 1503390"/>
              <a:gd name="connsiteY6" fmla="*/ 734200 h 734242"/>
              <a:gd name="connsiteX7" fmla="*/ 599530 w 1503390"/>
              <a:gd name="connsiteY7" fmla="*/ 734200 h 734242"/>
              <a:gd name="connsiteX8" fmla="*/ 731407 w 1503390"/>
              <a:gd name="connsiteY8" fmla="*/ 734200 h 734242"/>
              <a:gd name="connsiteX0" fmla="*/ 665469 w 903860"/>
              <a:gd name="connsiteY0" fmla="*/ 0 h 734242"/>
              <a:gd name="connsiteX1" fmla="*/ 903860 w 903860"/>
              <a:gd name="connsiteY1" fmla="*/ 183550 h 734242"/>
              <a:gd name="connsiteX2" fmla="*/ 712370 w 903860"/>
              <a:gd name="connsiteY2" fmla="*/ 183550 h 734242"/>
              <a:gd name="connsiteX3" fmla="*/ 65939 w 903860"/>
              <a:gd name="connsiteY3" fmla="*/ 729746 h 734242"/>
              <a:gd name="connsiteX4" fmla="*/ 580493 w 903860"/>
              <a:gd name="connsiteY4" fmla="*/ 183550 h 734242"/>
              <a:gd name="connsiteX5" fmla="*/ 389003 w 903860"/>
              <a:gd name="connsiteY5" fmla="*/ 183550 h 734242"/>
              <a:gd name="connsiteX6" fmla="*/ 665469 w 903860"/>
              <a:gd name="connsiteY6" fmla="*/ 0 h 734242"/>
              <a:gd name="connsiteX0" fmla="*/ 0 w 903860"/>
              <a:gd name="connsiteY0" fmla="*/ 734200 h 734242"/>
              <a:gd name="connsiteX1" fmla="*/ 131877 w 903860"/>
              <a:gd name="connsiteY1" fmla="*/ 734200 h 734242"/>
              <a:gd name="connsiteX2" fmla="*/ 0 w 903860"/>
              <a:gd name="connsiteY2" fmla="*/ 734200 h 734242"/>
              <a:gd name="connsiteX0" fmla="*/ 65939 w 903860"/>
              <a:gd name="connsiteY0" fmla="*/ 729746 h 734242"/>
              <a:gd name="connsiteX1" fmla="*/ 580493 w 903860"/>
              <a:gd name="connsiteY1" fmla="*/ 183550 h 734242"/>
              <a:gd name="connsiteX2" fmla="*/ 389003 w 903860"/>
              <a:gd name="connsiteY2" fmla="*/ 183550 h 734242"/>
              <a:gd name="connsiteX3" fmla="*/ 665469 w 903860"/>
              <a:gd name="connsiteY3" fmla="*/ 0 h 734242"/>
              <a:gd name="connsiteX4" fmla="*/ 903860 w 903860"/>
              <a:gd name="connsiteY4" fmla="*/ 183550 h 734242"/>
              <a:gd name="connsiteX5" fmla="*/ 712370 w 903860"/>
              <a:gd name="connsiteY5" fmla="*/ 183550 h 734242"/>
              <a:gd name="connsiteX6" fmla="*/ 131878 w 903860"/>
              <a:gd name="connsiteY6" fmla="*/ 734200 h 734242"/>
              <a:gd name="connsiteX7" fmla="*/ 0 w 903860"/>
              <a:gd name="connsiteY7" fmla="*/ 734200 h 734242"/>
              <a:gd name="connsiteX8" fmla="*/ 131877 w 903860"/>
              <a:gd name="connsiteY8" fmla="*/ 734200 h 7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860" h="734242" stroke="0" extrusionOk="0">
                <a:moveTo>
                  <a:pt x="665469" y="0"/>
                </a:moveTo>
                <a:lnTo>
                  <a:pt x="903860" y="183550"/>
                </a:lnTo>
                <a:lnTo>
                  <a:pt x="712370" y="183550"/>
                </a:lnTo>
                <a:cubicBezTo>
                  <a:pt x="637814" y="537167"/>
                  <a:pt x="362355" y="769914"/>
                  <a:pt x="65939" y="729746"/>
                </a:cubicBezTo>
                <a:cubicBezTo>
                  <a:pt x="313437" y="696207"/>
                  <a:pt x="518241" y="478809"/>
                  <a:pt x="580493" y="183550"/>
                </a:cubicBezTo>
                <a:lnTo>
                  <a:pt x="389003" y="183550"/>
                </a:lnTo>
                <a:lnTo>
                  <a:pt x="665469" y="0"/>
                </a:lnTo>
                <a:close/>
              </a:path>
              <a:path w="903860" h="734242" fill="darkenLess" stroke="0" extrusionOk="0">
                <a:moveTo>
                  <a:pt x="0" y="734200"/>
                </a:moveTo>
                <a:lnTo>
                  <a:pt x="131877" y="734200"/>
                </a:lnTo>
                <a:lnTo>
                  <a:pt x="0" y="734200"/>
                </a:lnTo>
                <a:close/>
              </a:path>
              <a:path w="903860" h="734242" fill="none" extrusionOk="0">
                <a:moveTo>
                  <a:pt x="65939" y="729746"/>
                </a:moveTo>
                <a:cubicBezTo>
                  <a:pt x="313437" y="696207"/>
                  <a:pt x="518241" y="478809"/>
                  <a:pt x="580493" y="183550"/>
                </a:cubicBezTo>
                <a:lnTo>
                  <a:pt x="389003" y="183550"/>
                </a:lnTo>
                <a:lnTo>
                  <a:pt x="665469" y="0"/>
                </a:lnTo>
                <a:lnTo>
                  <a:pt x="903860" y="183550"/>
                </a:lnTo>
                <a:lnTo>
                  <a:pt x="712370" y="183550"/>
                </a:lnTo>
                <a:cubicBezTo>
                  <a:pt x="644024" y="507713"/>
                  <a:pt x="405262" y="734200"/>
                  <a:pt x="131878" y="734200"/>
                </a:cubicBezTo>
                <a:lnTo>
                  <a:pt x="0" y="734200"/>
                </a:lnTo>
                <a:lnTo>
                  <a:pt x="131877" y="73420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185134" y="4525111"/>
            <a:ext cx="1578990" cy="40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學生畢業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323528" y="1772816"/>
            <a:ext cx="306765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厚創業、國際級業師輔導</a:t>
            </a:r>
            <a:endParaRPr kumimoji="0"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7001282" y="1003006"/>
            <a:ext cx="1559647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預期效益</a:t>
            </a:r>
          </a:p>
        </p:txBody>
      </p:sp>
      <p:sp>
        <p:nvSpPr>
          <p:cNvPr id="69" name="文字方塊 68"/>
          <p:cNvSpPr txBox="1"/>
          <p:nvPr/>
        </p:nvSpPr>
        <p:spPr>
          <a:xfrm rot="19416628">
            <a:off x="5966623" y="3992194"/>
            <a:ext cx="153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+mj-ea"/>
                <a:ea typeface="+mj-ea"/>
              </a:rPr>
              <a:t>Spin Off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70" name="文字方塊 69"/>
          <p:cNvSpPr txBox="1"/>
          <p:nvPr/>
        </p:nvSpPr>
        <p:spPr>
          <a:xfrm rot="613032">
            <a:off x="5672392" y="5077887"/>
            <a:ext cx="157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+mj-ea"/>
                <a:ea typeface="+mj-ea"/>
              </a:rPr>
              <a:t>Spin In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3" name="向上箭號 2"/>
          <p:cNvSpPr/>
          <p:nvPr/>
        </p:nvSpPr>
        <p:spPr>
          <a:xfrm>
            <a:off x="3090677" y="2997559"/>
            <a:ext cx="522275" cy="5034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圓角矩形 70"/>
          <p:cNvSpPr/>
          <p:nvPr/>
        </p:nvSpPr>
        <p:spPr>
          <a:xfrm>
            <a:off x="802483" y="3049606"/>
            <a:ext cx="2545381" cy="431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</a:t>
            </a: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kumimoji="0"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產學研共組團隊</a:t>
            </a:r>
            <a:endParaRPr kumimoji="0" lang="en-US" altLang="zh-TW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3081148" y="1772816"/>
            <a:ext cx="482740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1573409" y="5586922"/>
            <a:ext cx="1213778" cy="67939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研究法人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47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057400" cy="365125"/>
          </a:xfrm>
        </p:spPr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4" name="標題 18"/>
          <p:cNvSpPr>
            <a:spLocks noGrp="1"/>
          </p:cNvSpPr>
          <p:nvPr>
            <p:ph type="title"/>
          </p:nvPr>
        </p:nvSpPr>
        <p:spPr>
          <a:xfrm>
            <a:off x="501724" y="-1"/>
            <a:ext cx="7886700" cy="908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第一梯次審查結果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86791"/>
              </p:ext>
            </p:extLst>
          </p:nvPr>
        </p:nvGraphicFramePr>
        <p:xfrm>
          <a:off x="1187624" y="2564904"/>
          <a:ext cx="6840759" cy="34563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02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7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3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通過計畫案件數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智慧機械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亞洲矽谷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0.7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生技醫藥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2.1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新材料循環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0.95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新農業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0.9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6.25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6420237" y="6241677"/>
            <a:ext cx="1272343" cy="264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DEB7D5-1C27-44CA-A370-1C3821448206}" type="slidenum">
              <a:rPr lang="zh-TW" altLang="en-US" sz="800" smtClean="0"/>
              <a:pPr>
                <a:defRPr/>
              </a:pPr>
              <a:t>5</a:t>
            </a:fld>
            <a:endParaRPr lang="zh-TW" altLang="en-US" sz="800"/>
          </a:p>
        </p:txBody>
      </p:sp>
      <p:sp>
        <p:nvSpPr>
          <p:cNvPr id="6" name="橢圓 5"/>
          <p:cNvSpPr/>
          <p:nvPr/>
        </p:nvSpPr>
        <p:spPr>
          <a:xfrm>
            <a:off x="278283" y="980728"/>
            <a:ext cx="1469536" cy="13681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構想書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(184)</a:t>
            </a:r>
          </a:p>
        </p:txBody>
      </p:sp>
      <p:sp>
        <p:nvSpPr>
          <p:cNvPr id="7" name="橢圓 6"/>
          <p:cNvSpPr/>
          <p:nvPr/>
        </p:nvSpPr>
        <p:spPr>
          <a:xfrm>
            <a:off x="2555776" y="980728"/>
            <a:ext cx="1469536" cy="13681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構想書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(53)</a:t>
            </a:r>
          </a:p>
        </p:txBody>
      </p:sp>
      <p:cxnSp>
        <p:nvCxnSpPr>
          <p:cNvPr id="8" name="直線單箭頭接點 7"/>
          <p:cNvCxnSpPr>
            <a:stCxn id="6" idx="6"/>
            <a:endCxn id="7" idx="2"/>
          </p:cNvCxnSpPr>
          <p:nvPr/>
        </p:nvCxnSpPr>
        <p:spPr>
          <a:xfrm>
            <a:off x="1747819" y="1664805"/>
            <a:ext cx="8079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4877104" y="980728"/>
            <a:ext cx="1469536" cy="13681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(48)</a:t>
            </a:r>
          </a:p>
        </p:txBody>
      </p:sp>
      <p:cxnSp>
        <p:nvCxnSpPr>
          <p:cNvPr id="10" name="直線單箭頭接點 9"/>
          <p:cNvCxnSpPr>
            <a:stCxn id="7" idx="6"/>
            <a:endCxn id="9" idx="2"/>
          </p:cNvCxnSpPr>
          <p:nvPr/>
        </p:nvCxnSpPr>
        <p:spPr>
          <a:xfrm>
            <a:off x="4025312" y="1664805"/>
            <a:ext cx="8517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7299163" y="1014550"/>
            <a:ext cx="1469536" cy="13681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(15)</a:t>
            </a:r>
          </a:p>
        </p:txBody>
      </p:sp>
      <p:cxnSp>
        <p:nvCxnSpPr>
          <p:cNvPr id="12" name="直線單箭頭接點 11"/>
          <p:cNvCxnSpPr>
            <a:endCxn id="11" idx="2"/>
          </p:cNvCxnSpPr>
          <p:nvPr/>
        </p:nvCxnSpPr>
        <p:spPr>
          <a:xfrm>
            <a:off x="6346640" y="1698626"/>
            <a:ext cx="95252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719091" y="1753071"/>
            <a:ext cx="981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46640" y="1760761"/>
            <a:ext cx="1044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7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16216" y="6269457"/>
            <a:ext cx="2057400" cy="365125"/>
          </a:xfrm>
        </p:spPr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4" name="標題 18"/>
          <p:cNvSpPr>
            <a:spLocks noGrp="1"/>
          </p:cNvSpPr>
          <p:nvPr>
            <p:ph type="title"/>
          </p:nvPr>
        </p:nvSpPr>
        <p:spPr>
          <a:xfrm>
            <a:off x="501724" y="-1"/>
            <a:ext cx="7886700" cy="908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作業要點說明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43064" y="908720"/>
            <a:ext cx="270480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申請機構資格</a:t>
            </a:r>
            <a:endParaRPr lang="zh-TW" altLang="en-US" sz="20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3064" y="1412776"/>
            <a:ext cx="781736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公私立大專校院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43064" y="2132856"/>
            <a:ext cx="270480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計畫主持人</a:t>
            </a:r>
            <a:endParaRPr lang="zh-TW" altLang="en-US" sz="20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3064" y="2636912"/>
            <a:ext cx="7817368" cy="1732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教授以上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借調研究法人之副研究員級以上人員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須專職擔任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評定應出場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新創事業或洽廠商併購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後，應辦理計畫主持人變更為未來衍生公司或技術移轉團隊之負責人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43064" y="4437112"/>
            <a:ext cx="306484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研究</a:t>
            </a:r>
            <a:r>
              <a:rPr lang="zh-TW" altLang="en-US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法人合作參與</a:t>
            </a:r>
            <a:endParaRPr lang="zh-TW" altLang="en-US" sz="20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3064" y="4941168"/>
            <a:ext cx="7817368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至少須包含</a:t>
            </a:r>
            <a:r>
              <a:rPr lang="en-US" altLang="zh-TW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名於研究法人任職累計滿一年之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，以借調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、合聘或離職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方式參與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，且其中至少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名為借調或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離職方式參與。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06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4" name="標題 18"/>
          <p:cNvSpPr>
            <a:spLocks noGrp="1"/>
          </p:cNvSpPr>
          <p:nvPr>
            <p:ph type="title"/>
          </p:nvPr>
        </p:nvSpPr>
        <p:spPr>
          <a:xfrm>
            <a:off x="501724" y="-1"/>
            <a:ext cx="7886700" cy="908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作業要點說明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43064" y="908720"/>
            <a:ext cx="270480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個案</a:t>
            </a:r>
            <a:r>
              <a:rPr lang="zh-TW" altLang="en-US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申請</a:t>
            </a:r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金額</a:t>
            </a:r>
            <a:endParaRPr lang="zh-TW" altLang="en-US" sz="20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3064" y="1412776"/>
            <a:ext cx="8105400" cy="601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每一年度可申請之經費額度為新臺幣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二千萬至一億元</a:t>
            </a:r>
            <a:endParaRPr lang="en-US" altLang="zh-TW" sz="2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43064" y="2132856"/>
            <a:ext cx="270480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審查方式</a:t>
            </a:r>
            <a:endParaRPr lang="zh-TW" altLang="en-US" sz="24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3064" y="2636912"/>
            <a:ext cx="8105400" cy="489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初審及複審二階段審查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61376" y="3212976"/>
            <a:ext cx="3406568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</a:rPr>
              <a:t>經費撥付</a:t>
            </a:r>
            <a:r>
              <a:rPr lang="zh-TW" altLang="en-US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首次</a:t>
            </a:r>
            <a:endParaRPr lang="zh-TW" altLang="en-US" sz="20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4504" y="3717031"/>
            <a:ext cx="8093960" cy="2952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完成計畫簽約請款事宜，撥付</a:t>
            </a:r>
            <a:r>
              <a:rPr lang="en-US" altLang="zh-TW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完成檢核事項後，撥付</a:t>
            </a:r>
            <a:r>
              <a:rPr lang="en-US" altLang="zh-TW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04887" lvl="1" indent="-285750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鏈結中心簽訂輔導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協議書。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04887" lvl="1" indent="-285750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定完備智財管理規範，並建立智財鑑價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04887" lvl="1" indent="-285750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定執行價創計畫所需成果歸屬分配規範及衍生利益分配規定。價創計畫執行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應約定提供一定比例之衍生利益予輔導之鏈結中心執行機構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期中報告審核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通過及經費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動支率達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成以上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，撥付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en-US" altLang="zh-TW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64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4" name="標題 18"/>
          <p:cNvSpPr>
            <a:spLocks noGrp="1"/>
          </p:cNvSpPr>
          <p:nvPr>
            <p:ph type="title"/>
          </p:nvPr>
        </p:nvSpPr>
        <p:spPr>
          <a:xfrm>
            <a:off x="501724" y="-1"/>
            <a:ext cx="7886700" cy="908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作業要點說明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43064" y="908720"/>
            <a:ext cx="270480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補助經費項目</a:t>
            </a:r>
            <a:endParaRPr lang="zh-TW" altLang="en-US" sz="24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3064" y="1412776"/>
            <a:ext cx="8105400" cy="4824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24000" indent="-1524000">
              <a:spcBef>
                <a:spcPts val="6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業務費：包含研究人力費與耗材、物品、圖書及雜項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暨國外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學者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來臺費用。</a:t>
            </a:r>
          </a:p>
          <a:p>
            <a:pPr marL="2147888" indent="-2147888">
              <a:spcBef>
                <a:spcPts val="6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研究設備費：執行計畫所需單價在新臺幣一萬元以上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  使用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年限在二年以上與計畫執行直接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各項設備屬之。計畫內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不得購置單價</a:t>
            </a:r>
            <a:r>
              <a:rPr lang="zh-TW" altLang="en-US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新臺幣五百萬元</a:t>
            </a:r>
            <a:r>
              <a:rPr lang="en-US" altLang="zh-TW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以上之大型儀器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147888" indent="-2147888">
              <a:spcBef>
                <a:spcPts val="6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國外差旅費：因執行計畫需要赴國外或大陸地區之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差旅費，含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參訪差旅費及國際合作出國差旅費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11313" indent="-1611313">
              <a:spcBef>
                <a:spcPts val="6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管理費：為執行機構配合執行研究計畫所需之費用，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由執行機構統籌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支用，且不得違反政府相關規定。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以計畫總經費百分之十五為</a:t>
            </a:r>
            <a:r>
              <a:rPr lang="zh-TW" altLang="en-US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11313" indent="-1611313" algn="ctr">
              <a:spcBef>
                <a:spcPts val="6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*****</a:t>
            </a:r>
            <a:r>
              <a:rPr lang="zh-TW" altLang="en-US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補助計畫經費如有結餘者或未支用者，應如數繳回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*****</a:t>
            </a:r>
            <a:endParaRPr lang="en-US" altLang="zh-TW" sz="2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69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EB7D5-1C27-44CA-A370-1C3821448206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4" name="標題 18"/>
          <p:cNvSpPr>
            <a:spLocks noGrp="1"/>
          </p:cNvSpPr>
          <p:nvPr>
            <p:ph type="title"/>
          </p:nvPr>
        </p:nvSpPr>
        <p:spPr>
          <a:xfrm>
            <a:off x="501724" y="-1"/>
            <a:ext cx="7886700" cy="908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計畫擷取流程及審查重點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000"/>
            <a:ext cx="9144000" cy="42592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004048" y="2636912"/>
            <a:ext cx="504056" cy="369332"/>
          </a:xfrm>
          <a:prstGeom prst="rect">
            <a:avLst/>
          </a:prstGeom>
          <a:solidFill>
            <a:srgbClr val="A0ADCD"/>
          </a:solidFill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rgbClr val="A0AD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8269</TotalTime>
  <Words>882</Words>
  <Application>Microsoft Office PowerPoint</Application>
  <PresentationFormat>如螢幕大小 (4:3)</PresentationFormat>
  <Paragraphs>137</Paragraphs>
  <Slides>13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大綱</vt:lpstr>
      <vt:lpstr>背景說明</vt:lpstr>
      <vt:lpstr>PowerPoint 簡報</vt:lpstr>
      <vt:lpstr>第一梯次審查結果</vt:lpstr>
      <vt:lpstr>作業要點說明</vt:lpstr>
      <vt:lpstr>作業要點說明</vt:lpstr>
      <vt:lpstr>作業要點說明</vt:lpstr>
      <vt:lpstr>計畫擷取流程及審查重點</vt:lpstr>
      <vt:lpstr>PowerPoint 簡報</vt:lpstr>
      <vt:lpstr>計畫平台操作說明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組織改造難題</dc:title>
  <dc:creator>曾隆凱</dc:creator>
  <cp:lastModifiedBy>Win7</cp:lastModifiedBy>
  <cp:revision>873</cp:revision>
  <cp:lastPrinted>2017-04-26T05:52:15Z</cp:lastPrinted>
  <dcterms:modified xsi:type="dcterms:W3CDTF">2017-04-27T00:39:19Z</dcterms:modified>
</cp:coreProperties>
</file>